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8" r:id="rId12"/>
    <p:sldId id="267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86537-4F9D-4A4D-9D94-92223585C113}" v="69" dt="2019-11-22T04:18:30.446"/>
    <p1510:client id="{30A16D88-16AD-480A-B50A-671E996A3DB0}" v="4" dt="2019-11-22T06:19:54.821"/>
    <p1510:client id="{9F6A4A92-8927-739D-2902-5ED98467D8DF}" v="1052" dt="2019-11-23T12:07:07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2"/>
    <p:restoredTop sz="94619"/>
  </p:normalViewPr>
  <p:slideViewPr>
    <p:cSldViewPr snapToGrid="0">
      <p:cViewPr>
        <p:scale>
          <a:sx n="150" d="100"/>
          <a:sy n="150" d="100"/>
        </p:scale>
        <p:origin x="90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1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28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cms3.cse.unsw.edu.au/COMP9900/19T3/resources/32986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282205-A9AA-8547-B1A3-7D9B0BF1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742434"/>
            <a:ext cx="5441285" cy="2922365"/>
          </a:xfrm>
        </p:spPr>
        <p:txBody>
          <a:bodyPr anchor="ctr">
            <a:normAutofit fontScale="90000"/>
          </a:bodyPr>
          <a:lstStyle/>
          <a:p>
            <a:r>
              <a:rPr lang="en-US" altLang="zh-CN" sz="4200">
                <a:latin typeface="Times New Roman" panose="02020603050405020304" pitchFamily="18" charset="0"/>
                <a:cs typeface="Times New Roman" panose="02020603050405020304" pitchFamily="18" charset="0"/>
              </a:rPr>
              <a:t>COMP9900 Computer Science / Information Technology Project</a:t>
            </a:r>
            <a:br>
              <a:rPr lang="en-US" altLang="zh-CN" sz="42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zh-CN" altLang="zh-CN" sz="4200"/>
            </a:br>
            <a:r>
              <a:rPr lang="en-US" altLang="zh-CN" sz="4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Demo</a:t>
            </a:r>
            <a:endParaRPr kumimoji="1" lang="zh-CN" altLang="en-US" sz="4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75DAA5-8770-8848-9AE4-EC7E0B389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4830428"/>
            <a:ext cx="5441286" cy="933340"/>
          </a:xfrm>
        </p:spPr>
        <p:txBody>
          <a:bodyPr>
            <a:normAutofit/>
          </a:bodyPr>
          <a:lstStyle/>
          <a:p>
            <a:r>
              <a:rPr lang="en" altLang="zh-CN">
                <a:solidFill>
                  <a:srgbClr val="F5E421"/>
                </a:solidFill>
                <a:hlinkClick r:id="rId3"/>
              </a:rPr>
              <a:t>Project 5: Assistant for preparation for radiology examination</a:t>
            </a:r>
            <a:endParaRPr kumimoji="1" lang="zh-CN" altLang="en-US">
              <a:solidFill>
                <a:srgbClr val="F5E42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FA9316D-63F5-FE47-AB4E-7ED42D40192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339" y="1346584"/>
            <a:ext cx="3551912" cy="3714064"/>
          </a:xfrm>
          <a:prstGeom prst="rect">
            <a:avLst/>
          </a:prstGeom>
          <a:noFill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3E14838-3AD9-224A-9034-87081939E2C1}"/>
              </a:ext>
            </a:extLst>
          </p:cNvPr>
          <p:cNvSpPr/>
          <p:nvPr/>
        </p:nvSpPr>
        <p:spPr>
          <a:xfrm>
            <a:off x="-739642" y="5060648"/>
            <a:ext cx="6096000" cy="14311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b="1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Tingfeng</a:t>
            </a: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Lin z5147976(Scrum Master)</a:t>
            </a:r>
            <a:endParaRPr lang="zh-CN" altLang="zh-CN" sz="1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Yi Xiao z5125251</a:t>
            </a:r>
            <a:endParaRPr lang="zh-CN" altLang="zh-CN" sz="1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altLang="zh-CN" b="1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Yousheng</a:t>
            </a: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Sui z5156244</a:t>
            </a:r>
            <a:endParaRPr lang="zh-CN" altLang="zh-CN" sz="1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Yan </a:t>
            </a:r>
            <a:r>
              <a:rPr lang="en-US" altLang="zh-CN" b="1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Duan</a:t>
            </a:r>
            <a:r>
              <a:rPr lang="en-US" altLang="zh-CN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z5145036</a:t>
            </a:r>
            <a:endParaRPr lang="zh-CN" altLang="zh-CN" sz="1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90B005-B2AB-2543-A0A0-1A5F487B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1349607"/>
            <a:ext cx="8287657" cy="45151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7D363F-4BB3-7548-8542-6EACAC64EC75}"/>
              </a:ext>
            </a:extLst>
          </p:cNvPr>
          <p:cNvSpPr txBox="1"/>
          <p:nvPr/>
        </p:nvSpPr>
        <p:spPr>
          <a:xfrm>
            <a:off x="275771" y="531588"/>
            <a:ext cx="3601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Doctor update information</a:t>
            </a:r>
            <a:endParaRPr kumimoji="1"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327261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17D363F-4BB3-7548-8542-6EACAC64EC75}"/>
              </a:ext>
            </a:extLst>
          </p:cNvPr>
          <p:cNvSpPr txBox="1"/>
          <p:nvPr/>
        </p:nvSpPr>
        <p:spPr>
          <a:xfrm>
            <a:off x="275771" y="722088"/>
            <a:ext cx="311008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400" b="1"/>
              <a:t>Two </a:t>
            </a:r>
            <a:r>
              <a:rPr kumimoji="1" lang="en-US" altLang="zh-CN" sz="2400" b="1" err="1"/>
              <a:t>ChatBot</a:t>
            </a:r>
            <a:r>
              <a:rPr kumimoji="1" lang="en-US" altLang="zh-CN" sz="2400" b="1"/>
              <a:t> Modules:</a:t>
            </a:r>
            <a:endParaRPr lang="zh-CN" altLang="en-US" sz="2400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F5387E-01A7-4F0E-B86B-397A8F2241B9}"/>
              </a:ext>
            </a:extLst>
          </p:cNvPr>
          <p:cNvSpPr txBox="1"/>
          <p:nvPr/>
        </p:nvSpPr>
        <p:spPr>
          <a:xfrm>
            <a:off x="1945447" y="2425382"/>
            <a:ext cx="843820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400" b="1"/>
              <a:t>Task Oriented chatbot:  analyze rough meaning of input sentences.</a:t>
            </a:r>
            <a:endParaRPr kumimoji="1" lang="zh-CN" altLang="en-US" sz="2400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FE6E68-F5F8-4DC2-AF88-5D7313F56038}"/>
              </a:ext>
            </a:extLst>
          </p:cNvPr>
          <p:cNvSpPr txBox="1"/>
          <p:nvPr/>
        </p:nvSpPr>
        <p:spPr>
          <a:xfrm>
            <a:off x="1945446" y="3355470"/>
            <a:ext cx="787318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400" b="1"/>
              <a:t>General dialogue chatbot:  response for General conversation.</a:t>
            </a:r>
            <a:endParaRPr kumimoji="1"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3668991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17D363F-4BB3-7548-8542-6EACAC64EC75}"/>
              </a:ext>
            </a:extLst>
          </p:cNvPr>
          <p:cNvSpPr txBox="1"/>
          <p:nvPr/>
        </p:nvSpPr>
        <p:spPr>
          <a:xfrm>
            <a:off x="275771" y="531588"/>
            <a:ext cx="460786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400" b="1"/>
              <a:t>General dialogue Chatbot Encoder:</a:t>
            </a:r>
            <a:endParaRPr kumimoji="1" lang="zh-CN" altLang="en-US" sz="2400" b="1"/>
          </a:p>
        </p:txBody>
      </p:sp>
      <p:pic>
        <p:nvPicPr>
          <p:cNvPr id="2" name="图片 2" descr="图片包含 物体, 钟表, 游戏机&#10;&#10;已生成极高可信度的说明">
            <a:extLst>
              <a:ext uri="{FF2B5EF4-FFF2-40B4-BE49-F238E27FC236}">
                <a16:creationId xmlns:a16="http://schemas.microsoft.com/office/drawing/2014/main" id="{B4A0F2FD-A4B9-4091-B74E-825D89ED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4" y="1076437"/>
            <a:ext cx="4888617" cy="18070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7C446-814D-4248-80F0-0F938DB9C54C}"/>
              </a:ext>
            </a:extLst>
          </p:cNvPr>
          <p:cNvSpPr txBox="1"/>
          <p:nvPr/>
        </p:nvSpPr>
        <p:spPr>
          <a:xfrm>
            <a:off x="1894817" y="2974266"/>
            <a:ext cx="230306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b="1"/>
              <a:t> Bidirectional GRU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4D435B-5447-4F58-A4BC-8B61A756BCF1}"/>
              </a:ext>
            </a:extLst>
          </p:cNvPr>
          <p:cNvSpPr txBox="1"/>
          <p:nvPr/>
        </p:nvSpPr>
        <p:spPr>
          <a:xfrm>
            <a:off x="275771" y="3428308"/>
            <a:ext cx="224651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400" b="1"/>
              <a:t>Gobal attention:</a:t>
            </a:r>
            <a:endParaRPr kumimoji="1" lang="zh-CN" altLang="en-US" sz="2400" b="1"/>
          </a:p>
        </p:txBody>
      </p:sp>
      <p:pic>
        <p:nvPicPr>
          <p:cNvPr id="3" name="图片 3" descr="图片包含 游戏机&#10;&#10;已生成极高可信度的说明">
            <a:extLst>
              <a:ext uri="{FF2B5EF4-FFF2-40B4-BE49-F238E27FC236}">
                <a16:creationId xmlns:a16="http://schemas.microsoft.com/office/drawing/2014/main" id="{3FB5D437-12AC-44A8-8F2E-0493AF34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59" y="4032522"/>
            <a:ext cx="3247464" cy="2644214"/>
          </a:xfrm>
          <a:prstGeom prst="rect">
            <a:avLst/>
          </a:prstGeom>
        </p:spPr>
      </p:pic>
      <p:pic>
        <p:nvPicPr>
          <p:cNvPr id="8" name="图片 8" descr="图片包含 游戏机&#10;&#10;已生成极高可信度的说明">
            <a:extLst>
              <a:ext uri="{FF2B5EF4-FFF2-40B4-BE49-F238E27FC236}">
                <a16:creationId xmlns:a16="http://schemas.microsoft.com/office/drawing/2014/main" id="{E90E0F24-C8D9-4551-8A68-64D4AB478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26" y="3894678"/>
            <a:ext cx="4100945" cy="916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92A1712-4591-4E9E-9D89-C72DFDA8EA9C}"/>
              </a:ext>
            </a:extLst>
          </p:cNvPr>
          <p:cNvSpPr txBox="1"/>
          <p:nvPr/>
        </p:nvSpPr>
        <p:spPr>
          <a:xfrm>
            <a:off x="6707743" y="5153809"/>
            <a:ext cx="5622052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/>
              <a:t>We chose dot product to calculate attention</a:t>
            </a:r>
          </a:p>
          <a:p>
            <a:r>
              <a:rPr lang="en-US" altLang="zh-CN" sz="2400" b="1"/>
              <a:t>score.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00B48F-CC51-462F-8358-ADD6D9DB3F5F}"/>
              </a:ext>
            </a:extLst>
          </p:cNvPr>
          <p:cNvSpPr txBox="1"/>
          <p:nvPr/>
        </p:nvSpPr>
        <p:spPr>
          <a:xfrm>
            <a:off x="5889917" y="542792"/>
            <a:ext cx="132292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400" b="1"/>
              <a:t>Decoder:</a:t>
            </a:r>
            <a:endParaRPr kumimoji="1" lang="zh-CN" altLang="en-US" sz="2400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8A8D13-635F-441A-A39E-539A89C90A91}"/>
              </a:ext>
            </a:extLst>
          </p:cNvPr>
          <p:cNvSpPr txBox="1"/>
          <p:nvPr/>
        </p:nvSpPr>
        <p:spPr>
          <a:xfrm>
            <a:off x="5940344" y="1002233"/>
            <a:ext cx="6288709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sz="2400">
                <a:ea typeface="+mn-lt"/>
                <a:cs typeface="+mn-lt"/>
              </a:rPr>
              <a:t>Compared with Encoder, GRU is unidirectional </a:t>
            </a:r>
            <a:endParaRPr kumimoji="1" lang="zh-CN" altLang="en-US">
              <a:ea typeface="+mn-lt"/>
              <a:cs typeface="+mn-lt"/>
            </a:endParaRPr>
          </a:p>
          <a:p>
            <a:r>
              <a:rPr kumimoji="1" lang="en-US" sz="2400">
                <a:ea typeface="+mn-lt"/>
                <a:cs typeface="+mn-lt"/>
              </a:rPr>
              <a:t>in decoder. The softmaxed result comes from </a:t>
            </a:r>
          </a:p>
          <a:p>
            <a:r>
              <a:rPr kumimoji="1" lang="en-US" sz="2400">
                <a:ea typeface="+mn-lt"/>
                <a:cs typeface="+mn-lt"/>
              </a:rPr>
              <a:t>Attention </a:t>
            </a:r>
            <a:r>
              <a:rPr kumimoji="1" lang="en-US" altLang="zh-CN" sz="2400">
                <a:ea typeface="+mn-lt"/>
                <a:cs typeface="+mn-lt"/>
              </a:rPr>
              <a:t>score</a:t>
            </a:r>
            <a:r>
              <a:rPr lang="en-US" altLang="zh-CN" sz="2400"/>
              <a:t> and  </a:t>
            </a:r>
            <a:r>
              <a:rPr lang="en-US" sz="2400">
                <a:ea typeface="+mn-lt"/>
                <a:cs typeface="+mn-lt"/>
              </a:rPr>
              <a:t>unidirectional GRU outputs.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39045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9CE1B5-8789-8840-A325-292658454F90}"/>
              </a:ext>
            </a:extLst>
          </p:cNvPr>
          <p:cNvSpPr txBox="1"/>
          <p:nvPr/>
        </p:nvSpPr>
        <p:spPr>
          <a:xfrm>
            <a:off x="1741714" y="2921168"/>
            <a:ext cx="6691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/>
              <a:t>Thanks for listening!</a:t>
            </a:r>
            <a:endParaRPr kumimoji="1" lang="zh-CN" altLang="en-US" sz="6000" b="1"/>
          </a:p>
        </p:txBody>
      </p:sp>
    </p:spTree>
    <p:extLst>
      <p:ext uri="{BB962C8B-B14F-4D97-AF65-F5344CB8AC3E}">
        <p14:creationId xmlns:p14="http://schemas.microsoft.com/office/powerpoint/2010/main" val="184185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0B99CD-9B76-B246-B0CE-F21880C2F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48" y="400670"/>
            <a:ext cx="3936150" cy="349954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4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kumimoji="1" lang="zh-CN" altLang="en-US" sz="4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200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kumimoji="1" lang="zh-CN" altLang="en-US" sz="4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 descr="图片包含 屏幕截图&#10;&#10;描述已自动生成">
            <a:extLst>
              <a:ext uri="{FF2B5EF4-FFF2-40B4-BE49-F238E27FC236}">
                <a16:creationId xmlns:a16="http://schemas.microsoft.com/office/drawing/2014/main" id="{D0CF2700-9387-4F4F-B6C7-D7CECD2781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85566" y="112428"/>
            <a:ext cx="5276537" cy="65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3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4AF66284-D84D-4DA6-B4CD-DE99CE708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51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D7342DFD-5FF3-4D14-B946-EE46F4D4F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224" y="0"/>
            <a:ext cx="465377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9C6C49-7C73-E14B-AEEA-EDA58FC53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8853" y="251389"/>
            <a:ext cx="3775546" cy="958565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kumimoji="1" lang="en-US" altLang="zh-CN" sz="2800" b="1"/>
              <a:t>Project</a:t>
            </a:r>
            <a:r>
              <a:rPr kumimoji="1" lang="zh-CN" altLang="en-US" sz="2800" b="1"/>
              <a:t> </a:t>
            </a:r>
            <a:r>
              <a:rPr kumimoji="1" lang="en-US" altLang="zh-CN" sz="2800" b="1"/>
              <a:t>environment</a:t>
            </a:r>
            <a:endParaRPr kumimoji="1" lang="zh-CN" altLang="en-US" sz="2800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E7200F-59E0-174D-920B-4EB3AB12E6E9}"/>
              </a:ext>
            </a:extLst>
          </p:cNvPr>
          <p:cNvSpPr txBox="1"/>
          <p:nvPr/>
        </p:nvSpPr>
        <p:spPr>
          <a:xfrm>
            <a:off x="1062794" y="469103"/>
            <a:ext cx="72542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sz="2800" b="1"/>
              <a:t>Project</a:t>
            </a:r>
            <a:r>
              <a:rPr kumimoji="1" lang="zh-CN" altLang="en-US" sz="2800" b="1"/>
              <a:t> </a:t>
            </a:r>
            <a:r>
              <a:rPr kumimoji="1" lang="en-US" altLang="zh-CN" sz="2800" b="1"/>
              <a:t>divided</a:t>
            </a:r>
            <a:r>
              <a:rPr kumimoji="1" lang="zh-CN" altLang="en-US" sz="2800" b="1"/>
              <a:t> </a:t>
            </a:r>
            <a:r>
              <a:rPr kumimoji="1" lang="en-US" altLang="zh-CN" sz="2800" b="1"/>
              <a:t>into</a:t>
            </a:r>
            <a:r>
              <a:rPr kumimoji="1" lang="zh-CN" altLang="en-US" sz="2800" b="1"/>
              <a:t> </a:t>
            </a:r>
            <a:r>
              <a:rPr kumimoji="1" lang="en-US" altLang="zh-CN" sz="2800" b="1"/>
              <a:t>3</a:t>
            </a:r>
            <a:r>
              <a:rPr kumimoji="1" lang="zh-CN" altLang="en-US" sz="2800" b="1"/>
              <a:t> </a:t>
            </a:r>
            <a:r>
              <a:rPr kumimoji="1" lang="en-US" altLang="zh-CN" sz="2800" b="1"/>
              <a:t>parts</a:t>
            </a:r>
          </a:p>
          <a:p>
            <a:pPr>
              <a:spcAft>
                <a:spcPts val="600"/>
              </a:spcAft>
            </a:pPr>
            <a:endParaRPr kumimoji="1" lang="en-US" altLang="zh-CN" sz="2800" b="1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400"/>
              <a:t>Backend</a:t>
            </a:r>
            <a:r>
              <a:rPr kumimoji="1" lang="zh-CN" altLang="en-US" sz="2400"/>
              <a:t> </a:t>
            </a:r>
            <a:r>
              <a:rPr kumimoji="1" lang="en-US" altLang="zh-CN" sz="2400"/>
              <a:t>including</a:t>
            </a:r>
            <a:r>
              <a:rPr kumimoji="1" lang="zh-CN" altLang="en-US" sz="2400"/>
              <a:t> </a:t>
            </a:r>
            <a:r>
              <a:rPr kumimoji="1" lang="en-US" altLang="zh-CN" sz="2400"/>
              <a:t>API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400"/>
              <a:t>Frontend</a:t>
            </a:r>
            <a:r>
              <a:rPr kumimoji="1" lang="zh-CN" altLang="en-US" sz="2400"/>
              <a:t> </a:t>
            </a:r>
            <a:endParaRPr kumimoji="1" lang="en-US" altLang="zh-CN" sz="24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400"/>
              <a:t>Chatbot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>
              <a:spcAft>
                <a:spcPts val="600"/>
              </a:spcAft>
            </a:pPr>
            <a:r>
              <a:rPr kumimoji="1" lang="en-US" altLang="zh-CN" sz="2400"/>
              <a:t>Using</a:t>
            </a:r>
            <a:r>
              <a:rPr kumimoji="1" lang="zh-CN" altLang="en-US" sz="2400"/>
              <a:t> </a:t>
            </a:r>
            <a:r>
              <a:rPr kumimoji="1" lang="en-US" altLang="zh-CN" sz="2400"/>
              <a:t>HTTP</a:t>
            </a:r>
            <a:r>
              <a:rPr kumimoji="1" lang="zh-CN" altLang="en-US" sz="2400"/>
              <a:t> </a:t>
            </a:r>
            <a:r>
              <a:rPr kumimoji="1" lang="en-US" altLang="zh-CN" sz="2400"/>
              <a:t>to</a:t>
            </a:r>
            <a:r>
              <a:rPr kumimoji="1" lang="zh-CN" altLang="en-US" sz="2400"/>
              <a:t> </a:t>
            </a:r>
            <a:r>
              <a:rPr kumimoji="1" lang="en-US" altLang="zh-CN" sz="2400"/>
              <a:t>communicate.</a:t>
            </a:r>
            <a:r>
              <a:rPr kumimoji="1" lang="zh-CN" altLang="en-US" sz="2400"/>
              <a:t> </a:t>
            </a:r>
            <a:endParaRPr kumimoji="1" lang="en-US" altLang="zh-CN" sz="2400"/>
          </a:p>
          <a:p>
            <a:pPr>
              <a:spcAft>
                <a:spcPts val="600"/>
              </a:spcAft>
            </a:pPr>
            <a:endParaRPr kumimoji="1" lang="en-US" altLang="zh-CN" sz="2400"/>
          </a:p>
          <a:p>
            <a:pPr>
              <a:spcAft>
                <a:spcPts val="600"/>
              </a:spcAft>
            </a:pPr>
            <a:r>
              <a:rPr kumimoji="1" lang="en-US" altLang="zh-CN" sz="2400"/>
              <a:t>Deployed</a:t>
            </a:r>
            <a:r>
              <a:rPr kumimoji="1" lang="zh-CN" altLang="en-US" sz="2400"/>
              <a:t> </a:t>
            </a:r>
            <a:r>
              <a:rPr kumimoji="1" lang="en-US" altLang="zh-CN" sz="2400"/>
              <a:t>on</a:t>
            </a:r>
            <a:r>
              <a:rPr kumimoji="1" lang="zh-CN" altLang="en-US" sz="2400"/>
              <a:t> </a:t>
            </a:r>
            <a:r>
              <a:rPr kumimoji="1" lang="en-US" altLang="zh-CN" sz="2400"/>
              <a:t>different</a:t>
            </a:r>
            <a:r>
              <a:rPr kumimoji="1" lang="zh-CN" altLang="en-US" sz="2400"/>
              <a:t> </a:t>
            </a:r>
            <a:r>
              <a:rPr kumimoji="1" lang="en-US" altLang="zh-CN" sz="2400"/>
              <a:t>IP</a:t>
            </a:r>
            <a:r>
              <a:rPr kumimoji="1" lang="zh-CN" altLang="en-US" sz="2400"/>
              <a:t> </a:t>
            </a:r>
            <a:r>
              <a:rPr kumimoji="1" lang="en-US" altLang="zh-CN" sz="2400"/>
              <a:t>and</a:t>
            </a:r>
            <a:r>
              <a:rPr kumimoji="1" lang="zh-CN" altLang="en-US" sz="2400"/>
              <a:t> </a:t>
            </a:r>
            <a:r>
              <a:rPr kumimoji="1" lang="en-US" altLang="zh-CN" sz="2400"/>
              <a:t>port</a:t>
            </a:r>
            <a:r>
              <a:rPr kumimoji="1" lang="zh-CN" altLang="en-US" sz="2400"/>
              <a:t> </a:t>
            </a:r>
            <a:r>
              <a:rPr kumimoji="1" lang="en-US" altLang="zh-CN" sz="2400"/>
              <a:t>like</a:t>
            </a:r>
            <a:r>
              <a:rPr kumimoji="1" lang="zh-CN" altLang="en-US" sz="2400"/>
              <a:t> </a:t>
            </a:r>
            <a:r>
              <a:rPr kumimoji="1" lang="en-US" altLang="zh-CN" sz="2400"/>
              <a:t>microservices</a:t>
            </a:r>
            <a:endParaRPr kumimoji="1"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8FE3EB-436F-0F47-9413-4C4CAAB80ABC}"/>
              </a:ext>
            </a:extLst>
          </p:cNvPr>
          <p:cNvSpPr txBox="1"/>
          <p:nvPr/>
        </p:nvSpPr>
        <p:spPr>
          <a:xfrm>
            <a:off x="7668852" y="1209954"/>
            <a:ext cx="45231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/>
              <a:t>Remote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server:</a:t>
            </a:r>
            <a:r>
              <a:rPr kumimoji="1" lang="zh-CN" altLang="en-US" sz="2000" b="1"/>
              <a:t> </a:t>
            </a:r>
            <a:r>
              <a:rPr kumimoji="1" lang="en-US" altLang="zh-CN" sz="2000"/>
              <a:t>CentOS7.0</a:t>
            </a:r>
            <a:r>
              <a:rPr kumimoji="1" lang="zh-CN" altLang="en-US" sz="2000"/>
              <a:t> </a:t>
            </a:r>
            <a:r>
              <a:rPr kumimoji="1" lang="en-US" altLang="zh-CN" sz="2000"/>
              <a:t>(deploy</a:t>
            </a:r>
            <a:r>
              <a:rPr kumimoji="1" lang="zh-CN" altLang="en-US" sz="2000"/>
              <a:t> </a:t>
            </a:r>
            <a:r>
              <a:rPr kumimoji="1" lang="en-US" altLang="zh-CN" sz="2000"/>
              <a:t>at</a:t>
            </a:r>
            <a:r>
              <a:rPr kumimoji="1" lang="zh-CN" altLang="en-US" sz="2000"/>
              <a:t> </a:t>
            </a:r>
            <a:r>
              <a:rPr kumimoji="1" lang="en-US" altLang="zh-CN" sz="2000"/>
              <a:t>Alibaba</a:t>
            </a:r>
            <a:r>
              <a:rPr kumimoji="1" lang="zh-CN" altLang="en-US" sz="2000"/>
              <a:t> </a:t>
            </a:r>
            <a:r>
              <a:rPr kumimoji="1" lang="en-US" altLang="zh-CN" sz="2000"/>
              <a:t>cloud)</a:t>
            </a:r>
          </a:p>
          <a:p>
            <a:endParaRPr kumimoji="1" lang="en-US" altLang="zh-CN" sz="2000"/>
          </a:p>
          <a:p>
            <a:r>
              <a:rPr kumimoji="1" lang="en-US" altLang="zh-CN" sz="2000" b="1"/>
              <a:t>Database:</a:t>
            </a:r>
            <a:r>
              <a:rPr kumimoji="1" lang="zh-CN" altLang="en-US" sz="2000" b="1"/>
              <a:t> </a:t>
            </a:r>
            <a:r>
              <a:rPr kumimoji="1" lang="en-US" altLang="zh-CN" sz="2000"/>
              <a:t>MySQL8</a:t>
            </a:r>
            <a:r>
              <a:rPr kumimoji="1" lang="zh-CN" altLang="en-US" sz="2000"/>
              <a:t> </a:t>
            </a:r>
            <a:r>
              <a:rPr kumimoji="1" lang="en-US" altLang="zh-CN" sz="2000"/>
              <a:t>(deploy</a:t>
            </a:r>
            <a:r>
              <a:rPr kumimoji="1" lang="zh-CN" altLang="en-US" sz="2000"/>
              <a:t> </a:t>
            </a:r>
            <a:r>
              <a:rPr kumimoji="1" lang="en-US" altLang="zh-CN" sz="2000"/>
              <a:t>in</a:t>
            </a:r>
            <a:r>
              <a:rPr kumimoji="1" lang="zh-CN" altLang="en-US" sz="2000"/>
              <a:t> </a:t>
            </a:r>
            <a:r>
              <a:rPr kumimoji="1" lang="en-US" altLang="zh-CN" sz="2000"/>
              <a:t>docker</a:t>
            </a:r>
            <a:r>
              <a:rPr kumimoji="1" lang="zh-CN" altLang="en-US" sz="2000"/>
              <a:t> </a:t>
            </a:r>
            <a:r>
              <a:rPr kumimoji="1" lang="en-US" altLang="zh-CN" sz="2000"/>
              <a:t>at</a:t>
            </a:r>
            <a:r>
              <a:rPr kumimoji="1" lang="zh-CN" altLang="en-US" sz="2000"/>
              <a:t> </a:t>
            </a:r>
            <a:r>
              <a:rPr kumimoji="1" lang="en-US" altLang="zh-CN" sz="2000"/>
              <a:t>remote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server)</a:t>
            </a:r>
          </a:p>
          <a:p>
            <a:endParaRPr kumimoji="1" lang="en-US" altLang="zh-CN" sz="2000"/>
          </a:p>
          <a:p>
            <a:r>
              <a:rPr kumimoji="1" lang="en-US" altLang="zh-CN" sz="2000" b="1"/>
              <a:t>File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server:</a:t>
            </a:r>
            <a:r>
              <a:rPr kumimoji="1" lang="zh-CN" altLang="en-US" sz="2000" b="1"/>
              <a:t> </a:t>
            </a:r>
            <a:r>
              <a:rPr kumimoji="1" lang="en-US" altLang="zh-CN" sz="2000"/>
              <a:t>Apache</a:t>
            </a:r>
            <a:r>
              <a:rPr kumimoji="1" lang="zh-CN" altLang="en-US" sz="2000"/>
              <a:t> </a:t>
            </a:r>
            <a:r>
              <a:rPr kumimoji="1" lang="en-US" altLang="zh-CN" sz="2000"/>
              <a:t>file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</a:t>
            </a:r>
            <a:r>
              <a:rPr kumimoji="1" lang="zh-CN" altLang="en-US" sz="2000"/>
              <a:t> </a:t>
            </a:r>
            <a:r>
              <a:rPr kumimoji="1" lang="en-US" altLang="zh-CN" sz="2000"/>
              <a:t>(deploy</a:t>
            </a:r>
            <a:r>
              <a:rPr kumimoji="1" lang="zh-CN" altLang="en-US" sz="2000"/>
              <a:t> </a:t>
            </a:r>
            <a:r>
              <a:rPr kumimoji="1" lang="en-US" altLang="zh-CN" sz="2000"/>
              <a:t>at</a:t>
            </a:r>
            <a:r>
              <a:rPr kumimoji="1" lang="zh-CN" altLang="en-US" sz="2000"/>
              <a:t> </a:t>
            </a:r>
            <a:r>
              <a:rPr kumimoji="1" lang="en-US" altLang="zh-CN" sz="2000"/>
              <a:t>remote</a:t>
            </a:r>
            <a:r>
              <a:rPr kumimoji="1" lang="zh-CN" altLang="en-US" sz="2000"/>
              <a:t> </a:t>
            </a:r>
            <a:r>
              <a:rPr kumimoji="1" lang="en-US" altLang="zh-CN" sz="2000"/>
              <a:t>server)</a:t>
            </a:r>
          </a:p>
          <a:p>
            <a:endParaRPr kumimoji="1" lang="en-US" altLang="zh-CN" sz="2000"/>
          </a:p>
          <a:p>
            <a:r>
              <a:rPr kumimoji="1" lang="en-US" altLang="zh-CN" sz="2000" b="1"/>
              <a:t>Development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tools:</a:t>
            </a:r>
            <a:r>
              <a:rPr kumimoji="1" lang="zh-CN" altLang="en-US" sz="2000" b="1"/>
              <a:t> </a:t>
            </a:r>
            <a:r>
              <a:rPr kumimoji="1" lang="en-US" altLang="zh-CN" sz="2000" err="1"/>
              <a:t>Pycharm</a:t>
            </a:r>
            <a:r>
              <a:rPr kumimoji="1" lang="en-US" altLang="zh-CN" sz="2000"/>
              <a:t>,</a:t>
            </a:r>
            <a:r>
              <a:rPr kumimoji="1" lang="zh-CN" altLang="en-US" sz="2000"/>
              <a:t> </a:t>
            </a:r>
            <a:r>
              <a:rPr kumimoji="1" lang="en-US" altLang="zh-CN" sz="2000"/>
              <a:t>WebStorm,</a:t>
            </a:r>
            <a:r>
              <a:rPr kumimoji="1" lang="zh-CN" altLang="en-US" sz="2000"/>
              <a:t> </a:t>
            </a:r>
            <a:r>
              <a:rPr kumimoji="1" lang="en-US" altLang="zh-CN" sz="2000" err="1"/>
              <a:t>Navicat</a:t>
            </a:r>
            <a:r>
              <a:rPr kumimoji="1" lang="en-US" altLang="zh-CN" sz="2000"/>
              <a:t>,</a:t>
            </a:r>
            <a:r>
              <a:rPr kumimoji="1" lang="zh-CN" altLang="en-US" sz="2000"/>
              <a:t> </a:t>
            </a:r>
            <a:r>
              <a:rPr kumimoji="1" lang="en-US" altLang="zh-CN" sz="2000" err="1"/>
              <a:t>Hbuilder</a:t>
            </a:r>
            <a:endParaRPr kumimoji="1" lang="en-US" altLang="zh-CN" sz="2000"/>
          </a:p>
          <a:p>
            <a:endParaRPr kumimoji="1" lang="en-US" altLang="zh-CN" sz="2000"/>
          </a:p>
          <a:p>
            <a:r>
              <a:rPr kumimoji="1" lang="en-US" altLang="zh-CN" sz="2000" b="1"/>
              <a:t>Browser:</a:t>
            </a:r>
            <a:r>
              <a:rPr kumimoji="1" lang="zh-CN" altLang="en-US" sz="2000" b="1"/>
              <a:t> </a:t>
            </a:r>
            <a:r>
              <a:rPr kumimoji="1" lang="en-US" altLang="zh-CN" sz="2000"/>
              <a:t>support</a:t>
            </a:r>
            <a:r>
              <a:rPr kumimoji="1" lang="zh-CN" altLang="en-US" sz="2000"/>
              <a:t> </a:t>
            </a:r>
            <a:r>
              <a:rPr kumimoji="1" lang="en-US" altLang="zh-CN" sz="2000"/>
              <a:t>IE8+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6808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E77B6E-F513-C94E-9E8B-E1F5CCE5A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" y="1640114"/>
            <a:ext cx="7967887" cy="37841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681803-9A82-8A49-B830-3B131D0545E1}"/>
              </a:ext>
            </a:extLst>
          </p:cNvPr>
          <p:cNvSpPr txBox="1"/>
          <p:nvPr/>
        </p:nvSpPr>
        <p:spPr>
          <a:xfrm>
            <a:off x="420914" y="595084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User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login</a:t>
            </a:r>
            <a:endParaRPr kumimoji="1" lang="zh-CN" altLang="en-US" sz="2400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54D3C4-BE06-7744-8219-A9EDDB28722F}"/>
              </a:ext>
            </a:extLst>
          </p:cNvPr>
          <p:cNvSpPr txBox="1"/>
          <p:nvPr/>
        </p:nvSpPr>
        <p:spPr>
          <a:xfrm>
            <a:off x="8388766" y="2644170"/>
            <a:ext cx="3933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Choose</a:t>
            </a:r>
            <a:r>
              <a:rPr kumimoji="1" lang="zh-CN" altLang="en-US" sz="2400"/>
              <a:t> </a:t>
            </a:r>
            <a:r>
              <a:rPr kumimoji="1" lang="en-US" altLang="zh-CN" sz="2400"/>
              <a:t>the</a:t>
            </a:r>
            <a:r>
              <a:rPr kumimoji="1" lang="zh-CN" altLang="en-US" sz="2400"/>
              <a:t> </a:t>
            </a:r>
            <a:r>
              <a:rPr kumimoji="1" lang="en-US" altLang="zh-CN" sz="2400"/>
              <a:t>role</a:t>
            </a:r>
            <a:r>
              <a:rPr kumimoji="1" lang="zh-CN" altLang="en-US" sz="2400"/>
              <a:t> </a:t>
            </a:r>
            <a:r>
              <a:rPr kumimoji="1" lang="en-US" altLang="zh-CN" sz="2400"/>
              <a:t>of</a:t>
            </a:r>
            <a:r>
              <a:rPr kumimoji="1" lang="zh-CN" altLang="en-US" sz="2400"/>
              <a:t> </a:t>
            </a:r>
            <a:r>
              <a:rPr kumimoji="1" lang="en-US" altLang="zh-CN" sz="2400"/>
              <a:t>the</a:t>
            </a:r>
            <a:r>
              <a:rPr kumimoji="1" lang="zh-CN" altLang="en-US" sz="2400"/>
              <a:t> </a:t>
            </a:r>
            <a:r>
              <a:rPr kumimoji="1" lang="en-US" altLang="zh-CN" sz="2400"/>
              <a:t>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/>
              <a:t>Type</a:t>
            </a:r>
            <a:r>
              <a:rPr kumimoji="1" lang="zh-CN" altLang="en-US" sz="2400"/>
              <a:t> </a:t>
            </a:r>
            <a:r>
              <a:rPr kumimoji="1" lang="en-US" altLang="zh-CN" sz="2400"/>
              <a:t>valid</a:t>
            </a:r>
            <a:r>
              <a:rPr kumimoji="1" lang="zh-CN" altLang="en-US" sz="2400"/>
              <a:t> </a:t>
            </a:r>
            <a:r>
              <a:rPr kumimoji="1" lang="en-US" altLang="zh-CN" sz="2400"/>
              <a:t>username</a:t>
            </a:r>
            <a:r>
              <a:rPr kumimoji="1" lang="zh-CN" altLang="en-US" sz="2400"/>
              <a:t> </a:t>
            </a:r>
            <a:r>
              <a:rPr kumimoji="1" lang="en-US" altLang="zh-CN" sz="2400"/>
              <a:t>and</a:t>
            </a:r>
            <a:r>
              <a:rPr kumimoji="1" lang="zh-CN" altLang="en-US" sz="2400"/>
              <a:t> </a:t>
            </a:r>
            <a:r>
              <a:rPr kumimoji="1" lang="en-US" altLang="zh-CN" sz="2400"/>
              <a:t>password</a:t>
            </a:r>
            <a:endParaRPr kumimoji="1" lang="zh-CN" altLang="en-US" sz="240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E368041-5A3B-1B47-879A-C4D4BAC8428A}"/>
              </a:ext>
            </a:extLst>
          </p:cNvPr>
          <p:cNvGrpSpPr/>
          <p:nvPr/>
        </p:nvGrpSpPr>
        <p:grpSpPr>
          <a:xfrm>
            <a:off x="8639086" y="406576"/>
            <a:ext cx="3132000" cy="838680"/>
            <a:chOff x="9652000" y="595084"/>
            <a:chExt cx="3132000" cy="83868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5A3A099-0F9A-994A-A640-891061D95A95}"/>
                </a:ext>
              </a:extLst>
            </p:cNvPr>
            <p:cNvSpPr/>
            <p:nvPr/>
          </p:nvSpPr>
          <p:spPr>
            <a:xfrm>
              <a:off x="9652000" y="595084"/>
              <a:ext cx="3132000" cy="83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813278A-F92D-B342-9A1F-6F533EE2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2000" y="701224"/>
              <a:ext cx="3132000" cy="6264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4621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7C02979-E23F-C745-95DA-EC57F786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1088572"/>
            <a:ext cx="8053360" cy="43743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1284EB-D39C-D44F-A9D9-8589A0412623}"/>
              </a:ext>
            </a:extLst>
          </p:cNvPr>
          <p:cNvSpPr txBox="1"/>
          <p:nvPr/>
        </p:nvSpPr>
        <p:spPr>
          <a:xfrm>
            <a:off x="292354" y="391180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/>
              <a:t>Booking appointment</a:t>
            </a:r>
            <a:endParaRPr kumimoji="1" lang="zh-CN" altLang="en-US" sz="2800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F5DC9-E315-6947-A252-140617A70256}"/>
              </a:ext>
            </a:extLst>
          </p:cNvPr>
          <p:cNvSpPr txBox="1"/>
          <p:nvPr/>
        </p:nvSpPr>
        <p:spPr>
          <a:xfrm>
            <a:off x="8591817" y="2133601"/>
            <a:ext cx="3307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Type question in the input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Follow the instruction to finish the booking</a:t>
            </a:r>
          </a:p>
        </p:txBody>
      </p:sp>
    </p:spTree>
    <p:extLst>
      <p:ext uri="{BB962C8B-B14F-4D97-AF65-F5344CB8AC3E}">
        <p14:creationId xmlns:p14="http://schemas.microsoft.com/office/powerpoint/2010/main" val="2851967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900F35-A9E4-FE48-ADD5-6A624DA4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2" y="1266371"/>
            <a:ext cx="7985090" cy="43252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24B36E-1ADF-C549-AE65-9977AB8C115A}"/>
              </a:ext>
            </a:extLst>
          </p:cNvPr>
          <p:cNvSpPr txBox="1"/>
          <p:nvPr/>
        </p:nvSpPr>
        <p:spPr>
          <a:xfrm>
            <a:off x="449943" y="348342"/>
            <a:ext cx="354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/>
              <a:t>Appointment checking</a:t>
            </a:r>
            <a:endParaRPr kumimoji="1" lang="zh-CN" altLang="en-US" sz="2800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EEE56A-1320-0B40-BA8C-0ADAB32DF022}"/>
              </a:ext>
            </a:extLst>
          </p:cNvPr>
          <p:cNvSpPr txBox="1"/>
          <p:nvPr/>
        </p:nvSpPr>
        <p:spPr>
          <a:xfrm>
            <a:off x="8577943" y="2274837"/>
            <a:ext cx="3614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Checking the appointment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View specific location</a:t>
            </a:r>
          </a:p>
          <a:p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Cancel appointment 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3432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B8D26C-D566-0649-AEEA-9676A5323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7" y="856342"/>
            <a:ext cx="6830300" cy="35010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F987D1-D9FF-0340-88C2-BEF928842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151" y="2933158"/>
            <a:ext cx="7538705" cy="35010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C48A20-662D-C749-A5A1-B5B85C9E1F51}"/>
              </a:ext>
            </a:extLst>
          </p:cNvPr>
          <p:cNvSpPr txBox="1"/>
          <p:nvPr/>
        </p:nvSpPr>
        <p:spPr>
          <a:xfrm>
            <a:off x="420914" y="290286"/>
            <a:ext cx="57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/>
              <a:t>Update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personal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information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&amp;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update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questionnaire</a:t>
            </a:r>
            <a:endParaRPr kumimoji="1"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381587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438127-40FC-944B-B379-394F6523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" y="1092855"/>
            <a:ext cx="8621486" cy="46722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7F72CC-220B-4345-8A59-93F747EEBBDD}"/>
              </a:ext>
            </a:extLst>
          </p:cNvPr>
          <p:cNvSpPr txBox="1"/>
          <p:nvPr/>
        </p:nvSpPr>
        <p:spPr>
          <a:xfrm>
            <a:off x="246743" y="435429"/>
            <a:ext cx="311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Doctor question setting</a:t>
            </a:r>
            <a:endParaRPr kumimoji="1" lang="zh-CN" altLang="en-US" sz="2400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F2A385-FC71-714E-9369-50040C360F64}"/>
              </a:ext>
            </a:extLst>
          </p:cNvPr>
          <p:cNvSpPr txBox="1"/>
          <p:nvPr/>
        </p:nvSpPr>
        <p:spPr>
          <a:xfrm>
            <a:off x="8913884" y="2612571"/>
            <a:ext cx="3132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Add questions(max 5)</a:t>
            </a:r>
          </a:p>
          <a:p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Delete questions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19217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6349E7-28E1-164C-85C8-5B6996F0F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5" y="1335314"/>
            <a:ext cx="8377297" cy="43663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22245F-EBE1-A04F-9C5E-12A05DBC7346}"/>
              </a:ext>
            </a:extLst>
          </p:cNvPr>
          <p:cNvSpPr txBox="1"/>
          <p:nvPr/>
        </p:nvSpPr>
        <p:spPr>
          <a:xfrm>
            <a:off x="435428" y="537028"/>
            <a:ext cx="394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Doctor checking appointment</a:t>
            </a:r>
            <a:endParaRPr kumimoji="1" lang="zh-CN" altLang="en-US" sz="2400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BC40BB-E076-7C48-AA6A-FA5D5748B67D}"/>
              </a:ext>
            </a:extLst>
          </p:cNvPr>
          <p:cNvSpPr txBox="1"/>
          <p:nvPr/>
        </p:nvSpPr>
        <p:spPr>
          <a:xfrm>
            <a:off x="8641022" y="2090172"/>
            <a:ext cx="35766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Check user questionnaire</a:t>
            </a:r>
          </a:p>
          <a:p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Check user answer</a:t>
            </a:r>
          </a:p>
          <a:p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Cancel appointment</a:t>
            </a:r>
          </a:p>
          <a:p>
            <a:endParaRPr kumimoji="1"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/>
              <a:t>Finalize appointment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814212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Macintosh PowerPoint</Application>
  <PresentationFormat>宽屏</PresentationFormat>
  <Paragraphs>67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DengXian</vt:lpstr>
      <vt:lpstr>Arial</vt:lpstr>
      <vt:lpstr>Goudy Old Style</vt:lpstr>
      <vt:lpstr>Times New Roman</vt:lpstr>
      <vt:lpstr>Wingdings 2</vt:lpstr>
      <vt:lpstr>SlateVTI</vt:lpstr>
      <vt:lpstr>COMP9900 Computer Science / Information Technology Project  Project Demo</vt:lpstr>
      <vt:lpstr>Project structure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COMP9900 Computer Science / Information Technology Project  Project Demo</dc:title>
  <dc:creator>Tingfeng Lin</dc:creator>
  <cp:lastModifiedBy>Tingfeng Lin</cp:lastModifiedBy>
  <cp:revision>2</cp:revision>
  <dcterms:created xsi:type="dcterms:W3CDTF">2019-11-22T01:30:56Z</dcterms:created>
  <dcterms:modified xsi:type="dcterms:W3CDTF">2019-11-26T10:51:08Z</dcterms:modified>
</cp:coreProperties>
</file>